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ti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5" r:id="rId2"/>
    <p:sldId id="259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Gebhardt, Marcel" initials="GM" lastIdx="1" clrIdx="0">
    <p:extLst>
      <p:ext uri="{19B8F6BF-5375-455C-9EA6-DF929625EA0E}">
        <p15:presenceInfo xmlns:p15="http://schemas.microsoft.com/office/powerpoint/2012/main" userId="Gebhardt, Marcel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84" autoAdjust="0"/>
    <p:restoredTop sz="94660"/>
  </p:normalViewPr>
  <p:slideViewPr>
    <p:cSldViewPr snapToGrid="0">
      <p:cViewPr varScale="1">
        <p:scale>
          <a:sx n="122" d="100"/>
          <a:sy n="122" d="100"/>
        </p:scale>
        <p:origin x="150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E5DFE7F-5A46-42EA-8355-B7922DC2346B}" type="datetimeFigureOut">
              <a:rPr lang="en-US" smtClean="0"/>
              <a:t>7/10/2024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B36545B-66FE-4938-A0D3-BB75789814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58817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B0B248-E2DE-4275-9F52-563BD6E9647C}" type="datetimeFigureOut">
              <a:rPr lang="en-US" smtClean="0"/>
              <a:t>7/10/2024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88185-B090-4358-A37E-6F4FCC0674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78731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B0B248-E2DE-4275-9F52-563BD6E9647C}" type="datetimeFigureOut">
              <a:rPr lang="en-US" smtClean="0"/>
              <a:t>7/10/2024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88185-B090-4358-A37E-6F4FCC0674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03629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B0B248-E2DE-4275-9F52-563BD6E9647C}" type="datetimeFigureOut">
              <a:rPr lang="en-US" smtClean="0"/>
              <a:t>7/10/2024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88185-B090-4358-A37E-6F4FCC0674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05873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B0B248-E2DE-4275-9F52-563BD6E9647C}" type="datetimeFigureOut">
              <a:rPr lang="en-US" smtClean="0"/>
              <a:t>7/10/2024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88185-B090-4358-A37E-6F4FCC0674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56887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B0B248-E2DE-4275-9F52-563BD6E9647C}" type="datetimeFigureOut">
              <a:rPr lang="en-US" smtClean="0"/>
              <a:t>7/10/2024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88185-B090-4358-A37E-6F4FCC0674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03719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B0B248-E2DE-4275-9F52-563BD6E9647C}" type="datetimeFigureOut">
              <a:rPr lang="en-US" smtClean="0"/>
              <a:t>7/10/2024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88185-B090-4358-A37E-6F4FCC0674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18404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B0B248-E2DE-4275-9F52-563BD6E9647C}" type="datetimeFigureOut">
              <a:rPr lang="en-US" smtClean="0"/>
              <a:t>7/10/2024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88185-B090-4358-A37E-6F4FCC0674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10284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B0B248-E2DE-4275-9F52-563BD6E9647C}" type="datetimeFigureOut">
              <a:rPr lang="en-US" smtClean="0"/>
              <a:t>7/10/2024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88185-B090-4358-A37E-6F4FCC0674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84005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B0B248-E2DE-4275-9F52-563BD6E9647C}" type="datetimeFigureOut">
              <a:rPr lang="en-US" smtClean="0"/>
              <a:t>7/10/2024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88185-B090-4358-A37E-6F4FCC0674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12625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B0B248-E2DE-4275-9F52-563BD6E9647C}" type="datetimeFigureOut">
              <a:rPr lang="en-US" smtClean="0"/>
              <a:t>7/10/2024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88185-B090-4358-A37E-6F4FCC0674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1993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B0B248-E2DE-4275-9F52-563BD6E9647C}" type="datetimeFigureOut">
              <a:rPr lang="en-US" smtClean="0"/>
              <a:t>7/10/2024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88185-B090-4358-A37E-6F4FCC0674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63313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B0B248-E2DE-4275-9F52-563BD6E9647C}" type="datetimeFigureOut">
              <a:rPr lang="en-US" smtClean="0"/>
              <a:t>7/10/2024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888185-B090-4358-A37E-6F4FCC0674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61331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19266" y="509990"/>
            <a:ext cx="10515600" cy="514441"/>
          </a:xfrm>
        </p:spPr>
        <p:txBody>
          <a:bodyPr>
            <a:noAutofit/>
          </a:bodyPr>
          <a:lstStyle/>
          <a:p>
            <a:r>
              <a:rPr lang="en-US" sz="2400" u="sng" dirty="0"/>
              <a:t>Supplementary figure 1: Blot 1 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95" t="21071" r="3832" b="46276"/>
          <a:stretch/>
        </p:blipFill>
        <p:spPr>
          <a:xfrm>
            <a:off x="1019266" y="1458540"/>
            <a:ext cx="7576458" cy="2189547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676782" y="2803160"/>
            <a:ext cx="46839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/>
              <a:t>20 </a:t>
            </a:r>
            <a:r>
              <a:rPr lang="en-US" sz="800" dirty="0" err="1"/>
              <a:t>kDa</a:t>
            </a:r>
            <a:endParaRPr lang="en-US" sz="800" dirty="0"/>
          </a:p>
        </p:txBody>
      </p:sp>
      <p:sp>
        <p:nvSpPr>
          <p:cNvPr id="9" name="TextBox 8"/>
          <p:cNvSpPr txBox="1"/>
          <p:nvPr/>
        </p:nvSpPr>
        <p:spPr>
          <a:xfrm>
            <a:off x="4676782" y="3014948"/>
            <a:ext cx="46839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/>
              <a:t>15 </a:t>
            </a:r>
            <a:r>
              <a:rPr lang="en-US" sz="800" dirty="0" err="1"/>
              <a:t>kDa</a:t>
            </a:r>
            <a:endParaRPr lang="en-US" sz="800" dirty="0"/>
          </a:p>
        </p:txBody>
      </p:sp>
      <p:sp>
        <p:nvSpPr>
          <p:cNvPr id="10" name="TextBox 9"/>
          <p:cNvSpPr txBox="1"/>
          <p:nvPr/>
        </p:nvSpPr>
        <p:spPr>
          <a:xfrm>
            <a:off x="4676782" y="2591371"/>
            <a:ext cx="46839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/>
              <a:t>25 </a:t>
            </a:r>
            <a:r>
              <a:rPr lang="en-US" sz="800" dirty="0" err="1"/>
              <a:t>kDa</a:t>
            </a:r>
            <a:endParaRPr lang="en-US" sz="800" dirty="0"/>
          </a:p>
        </p:txBody>
      </p:sp>
      <p:sp>
        <p:nvSpPr>
          <p:cNvPr id="11" name="TextBox 10"/>
          <p:cNvSpPr txBox="1"/>
          <p:nvPr/>
        </p:nvSpPr>
        <p:spPr>
          <a:xfrm>
            <a:off x="4676782" y="2330496"/>
            <a:ext cx="46839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/>
              <a:t>37 </a:t>
            </a:r>
            <a:r>
              <a:rPr lang="en-US" sz="800" dirty="0" err="1"/>
              <a:t>kDa</a:t>
            </a:r>
            <a:endParaRPr lang="en-US" sz="800" dirty="0"/>
          </a:p>
        </p:txBody>
      </p:sp>
      <p:sp>
        <p:nvSpPr>
          <p:cNvPr id="12" name="TextBox 11"/>
          <p:cNvSpPr txBox="1"/>
          <p:nvPr/>
        </p:nvSpPr>
        <p:spPr>
          <a:xfrm>
            <a:off x="4676782" y="2101953"/>
            <a:ext cx="46839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/>
              <a:t>50 </a:t>
            </a:r>
            <a:r>
              <a:rPr lang="en-US" sz="800" dirty="0" err="1"/>
              <a:t>kDa</a:t>
            </a:r>
            <a:endParaRPr lang="en-US" sz="800" dirty="0"/>
          </a:p>
        </p:txBody>
      </p:sp>
      <p:sp>
        <p:nvSpPr>
          <p:cNvPr id="16" name="TextBox 15"/>
          <p:cNvSpPr txBox="1"/>
          <p:nvPr/>
        </p:nvSpPr>
        <p:spPr>
          <a:xfrm>
            <a:off x="4676782" y="1850694"/>
            <a:ext cx="46839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/>
              <a:t>75 </a:t>
            </a:r>
            <a:r>
              <a:rPr lang="en-US" sz="800" dirty="0" err="1"/>
              <a:t>kDa</a:t>
            </a:r>
            <a:endParaRPr lang="en-US" sz="800" dirty="0"/>
          </a:p>
        </p:txBody>
      </p:sp>
      <p:sp>
        <p:nvSpPr>
          <p:cNvPr id="17" name="TextBox 16"/>
          <p:cNvSpPr txBox="1"/>
          <p:nvPr/>
        </p:nvSpPr>
        <p:spPr>
          <a:xfrm>
            <a:off x="4651134" y="1720862"/>
            <a:ext cx="51969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/>
              <a:t>100 </a:t>
            </a:r>
            <a:r>
              <a:rPr lang="en-US" sz="800" dirty="0" err="1"/>
              <a:t>kDa</a:t>
            </a:r>
            <a:endParaRPr lang="en-US" sz="800" dirty="0"/>
          </a:p>
        </p:txBody>
      </p:sp>
      <p:sp>
        <p:nvSpPr>
          <p:cNvPr id="18" name="TextBox 17"/>
          <p:cNvSpPr txBox="1"/>
          <p:nvPr/>
        </p:nvSpPr>
        <p:spPr>
          <a:xfrm>
            <a:off x="4651134" y="1599435"/>
            <a:ext cx="51969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/>
              <a:t>150 </a:t>
            </a:r>
            <a:r>
              <a:rPr lang="en-US" sz="800" dirty="0" err="1"/>
              <a:t>kDa</a:t>
            </a:r>
            <a:endParaRPr lang="en-US" sz="800" dirty="0"/>
          </a:p>
        </p:txBody>
      </p:sp>
      <p:sp>
        <p:nvSpPr>
          <p:cNvPr id="14" name="Right Brace 13">
            <a:extLst>
              <a:ext uri="{FF2B5EF4-FFF2-40B4-BE49-F238E27FC236}">
                <a16:creationId xmlns:a16="http://schemas.microsoft.com/office/drawing/2014/main" id="{C9DB6653-20C2-4A03-AB53-5D0F8FD1C617}"/>
              </a:ext>
            </a:extLst>
          </p:cNvPr>
          <p:cNvSpPr/>
          <p:nvPr/>
        </p:nvSpPr>
        <p:spPr>
          <a:xfrm rot="16200000">
            <a:off x="3886182" y="667939"/>
            <a:ext cx="186841" cy="1394359"/>
          </a:xfrm>
          <a:prstGeom prst="righ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ight Brace 12">
            <a:extLst>
              <a:ext uri="{FF2B5EF4-FFF2-40B4-BE49-F238E27FC236}">
                <a16:creationId xmlns:a16="http://schemas.microsoft.com/office/drawing/2014/main" id="{C9DB6653-20C2-4A03-AB53-5D0F8FD1C617}"/>
              </a:ext>
            </a:extLst>
          </p:cNvPr>
          <p:cNvSpPr/>
          <p:nvPr/>
        </p:nvSpPr>
        <p:spPr>
          <a:xfrm rot="16200000">
            <a:off x="2410218" y="611984"/>
            <a:ext cx="186841" cy="1506272"/>
          </a:xfrm>
          <a:prstGeom prst="righ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ight Brace 14">
            <a:extLst>
              <a:ext uri="{FF2B5EF4-FFF2-40B4-BE49-F238E27FC236}">
                <a16:creationId xmlns:a16="http://schemas.microsoft.com/office/drawing/2014/main" id="{C9DB6653-20C2-4A03-AB53-5D0F8FD1C617}"/>
              </a:ext>
            </a:extLst>
          </p:cNvPr>
          <p:cNvSpPr/>
          <p:nvPr/>
        </p:nvSpPr>
        <p:spPr>
          <a:xfrm rot="16200000">
            <a:off x="5774587" y="654701"/>
            <a:ext cx="186841" cy="1394359"/>
          </a:xfrm>
          <a:prstGeom prst="righ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ight Brace 18">
            <a:extLst>
              <a:ext uri="{FF2B5EF4-FFF2-40B4-BE49-F238E27FC236}">
                <a16:creationId xmlns:a16="http://schemas.microsoft.com/office/drawing/2014/main" id="{C9DB6653-20C2-4A03-AB53-5D0F8FD1C617}"/>
              </a:ext>
            </a:extLst>
          </p:cNvPr>
          <p:cNvSpPr/>
          <p:nvPr/>
        </p:nvSpPr>
        <p:spPr>
          <a:xfrm rot="16200000">
            <a:off x="7194594" y="661320"/>
            <a:ext cx="186841" cy="1394359"/>
          </a:xfrm>
          <a:prstGeom prst="righ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290BB992-EFD5-4B6F-9374-F8F4EEEEA40C}"/>
              </a:ext>
            </a:extLst>
          </p:cNvPr>
          <p:cNvSpPr txBox="1"/>
          <p:nvPr/>
        </p:nvSpPr>
        <p:spPr>
          <a:xfrm>
            <a:off x="1862758" y="987569"/>
            <a:ext cx="1281759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" dirty="0"/>
              <a:t>no </a:t>
            </a:r>
            <a:r>
              <a:rPr lang="en-US" sz="1050" dirty="0" err="1"/>
              <a:t>SDHx</a:t>
            </a:r>
            <a:r>
              <a:rPr lang="en-US" sz="1050" dirty="0"/>
              <a:t> PV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B8F98EF6-F5E5-46FF-9EFF-18E187663759}"/>
              </a:ext>
            </a:extLst>
          </p:cNvPr>
          <p:cNvSpPr txBox="1"/>
          <p:nvPr/>
        </p:nvSpPr>
        <p:spPr>
          <a:xfrm>
            <a:off x="3081618" y="877768"/>
            <a:ext cx="188243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" dirty="0"/>
              <a:t>SDHB PV </a:t>
            </a:r>
          </a:p>
          <a:p>
            <a:pPr algn="ctr"/>
            <a:r>
              <a:rPr lang="en-US" sz="1050" dirty="0"/>
              <a:t>(all missense variants)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B8F98EF6-F5E5-46FF-9EFF-18E187663759}"/>
              </a:ext>
            </a:extLst>
          </p:cNvPr>
          <p:cNvSpPr txBox="1"/>
          <p:nvPr/>
        </p:nvSpPr>
        <p:spPr>
          <a:xfrm>
            <a:off x="4921489" y="877768"/>
            <a:ext cx="2095821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" dirty="0"/>
              <a:t>SDHD PV </a:t>
            </a:r>
          </a:p>
          <a:p>
            <a:pPr algn="ctr"/>
            <a:r>
              <a:rPr lang="en-US" sz="1050" dirty="0"/>
              <a:t>(all frameshift variants)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B8F98EF6-F5E5-46FF-9EFF-18E187663759}"/>
              </a:ext>
            </a:extLst>
          </p:cNvPr>
          <p:cNvSpPr txBox="1"/>
          <p:nvPr/>
        </p:nvSpPr>
        <p:spPr>
          <a:xfrm>
            <a:off x="6868193" y="987569"/>
            <a:ext cx="884687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" dirty="0"/>
              <a:t>No </a:t>
            </a:r>
            <a:r>
              <a:rPr lang="en-US" sz="1050" dirty="0" err="1"/>
              <a:t>SDHx</a:t>
            </a:r>
            <a:r>
              <a:rPr lang="en-US" sz="1050" dirty="0"/>
              <a:t> PV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10660A97-204F-4D58-847C-0BB8D6160369}"/>
              </a:ext>
            </a:extLst>
          </p:cNvPr>
          <p:cNvSpPr txBox="1"/>
          <p:nvPr/>
        </p:nvSpPr>
        <p:spPr>
          <a:xfrm>
            <a:off x="371189" y="2292024"/>
            <a:ext cx="648077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/>
              <a:t>SDHB</a:t>
            </a:r>
          </a:p>
          <a:p>
            <a:r>
              <a:rPr lang="en-US" sz="1050" b="1" dirty="0"/>
              <a:t>32 </a:t>
            </a:r>
            <a:r>
              <a:rPr lang="en-US" sz="1050" b="1" dirty="0" err="1"/>
              <a:t>kDa</a:t>
            </a:r>
            <a:endParaRPr lang="en-US" sz="1050" b="1" dirty="0"/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406ADB5A-5AF7-4503-A926-812F7AB6FFC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2" t="38586" r="18144" b="34274"/>
          <a:stretch/>
        </p:blipFill>
        <p:spPr>
          <a:xfrm>
            <a:off x="1019265" y="3697560"/>
            <a:ext cx="7576457" cy="1919614"/>
          </a:xfrm>
          <a:prstGeom prst="rect">
            <a:avLst/>
          </a:prstGeom>
        </p:spPr>
      </p:pic>
      <p:sp>
        <p:nvSpPr>
          <p:cNvPr id="30" name="TextBox 29">
            <a:extLst>
              <a:ext uri="{FF2B5EF4-FFF2-40B4-BE49-F238E27FC236}">
                <a16:creationId xmlns:a16="http://schemas.microsoft.com/office/drawing/2014/main" id="{0A7F0872-82DB-444A-8333-93FB2084E56C}"/>
              </a:ext>
            </a:extLst>
          </p:cNvPr>
          <p:cNvSpPr txBox="1"/>
          <p:nvPr/>
        </p:nvSpPr>
        <p:spPr>
          <a:xfrm>
            <a:off x="371189" y="4099007"/>
            <a:ext cx="648077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/>
              <a:t>Actin</a:t>
            </a:r>
          </a:p>
          <a:p>
            <a:r>
              <a:rPr lang="en-US" sz="1050" b="1" dirty="0"/>
              <a:t>42 </a:t>
            </a:r>
            <a:r>
              <a:rPr lang="en-US" sz="1050" b="1" dirty="0" err="1"/>
              <a:t>kDa</a:t>
            </a:r>
            <a:endParaRPr lang="en-US" sz="1050" b="1" dirty="0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6B66C57E-D951-4AE7-868E-F9987B175BBA}"/>
              </a:ext>
            </a:extLst>
          </p:cNvPr>
          <p:cNvSpPr txBox="1"/>
          <p:nvPr/>
        </p:nvSpPr>
        <p:spPr>
          <a:xfrm>
            <a:off x="4643383" y="4668266"/>
            <a:ext cx="46839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/>
              <a:t>25 </a:t>
            </a:r>
            <a:r>
              <a:rPr lang="en-US" sz="800" dirty="0" err="1"/>
              <a:t>kDa</a:t>
            </a:r>
            <a:endParaRPr lang="en-US" sz="800" dirty="0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FD11696D-56ED-4924-B5D8-BB0F9EF188CE}"/>
              </a:ext>
            </a:extLst>
          </p:cNvPr>
          <p:cNvSpPr txBox="1"/>
          <p:nvPr/>
        </p:nvSpPr>
        <p:spPr>
          <a:xfrm>
            <a:off x="4643383" y="4407391"/>
            <a:ext cx="46839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/>
              <a:t>37 </a:t>
            </a:r>
            <a:r>
              <a:rPr lang="en-US" sz="800" dirty="0" err="1"/>
              <a:t>kDa</a:t>
            </a:r>
            <a:endParaRPr lang="en-US" sz="800" dirty="0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2FED7658-C082-4A27-98F4-BA8CED225F85}"/>
              </a:ext>
            </a:extLst>
          </p:cNvPr>
          <p:cNvSpPr txBox="1"/>
          <p:nvPr/>
        </p:nvSpPr>
        <p:spPr>
          <a:xfrm>
            <a:off x="4641871" y="4953383"/>
            <a:ext cx="46839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/>
              <a:t>20 </a:t>
            </a:r>
            <a:r>
              <a:rPr lang="en-US" sz="800" dirty="0" err="1"/>
              <a:t>kDa</a:t>
            </a:r>
            <a:endParaRPr lang="en-US" sz="800" dirty="0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90CB7B73-3567-4CA7-8B91-FBDB3BD21D7E}"/>
              </a:ext>
            </a:extLst>
          </p:cNvPr>
          <p:cNvSpPr txBox="1"/>
          <p:nvPr/>
        </p:nvSpPr>
        <p:spPr>
          <a:xfrm>
            <a:off x="4641871" y="5165171"/>
            <a:ext cx="46839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/>
              <a:t>15 </a:t>
            </a:r>
            <a:r>
              <a:rPr lang="en-US" sz="800" dirty="0" err="1"/>
              <a:t>kDa</a:t>
            </a:r>
            <a:endParaRPr lang="en-US" sz="800" dirty="0"/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133C7F84-38E4-4E05-80CB-DCCA70DEFB66}"/>
              </a:ext>
            </a:extLst>
          </p:cNvPr>
          <p:cNvSpPr txBox="1"/>
          <p:nvPr/>
        </p:nvSpPr>
        <p:spPr>
          <a:xfrm>
            <a:off x="4641871" y="4170224"/>
            <a:ext cx="46839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/>
              <a:t>50 </a:t>
            </a:r>
            <a:r>
              <a:rPr lang="en-US" sz="800" dirty="0" err="1"/>
              <a:t>kDa</a:t>
            </a:r>
            <a:endParaRPr lang="en-US" sz="800" dirty="0"/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470E3DAC-C5CB-425D-9A1C-EF3DB3A0A166}"/>
              </a:ext>
            </a:extLst>
          </p:cNvPr>
          <p:cNvSpPr txBox="1"/>
          <p:nvPr/>
        </p:nvSpPr>
        <p:spPr>
          <a:xfrm>
            <a:off x="4676782" y="3384146"/>
            <a:ext cx="46839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/>
              <a:t>10 </a:t>
            </a:r>
            <a:r>
              <a:rPr lang="en-US" sz="800" dirty="0" err="1"/>
              <a:t>kDa</a:t>
            </a:r>
            <a:endParaRPr lang="en-US" sz="800" dirty="0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61C98B40-B1DC-464D-89F2-0DA56DA848B3}"/>
              </a:ext>
            </a:extLst>
          </p:cNvPr>
          <p:cNvGrpSpPr/>
          <p:nvPr/>
        </p:nvGrpSpPr>
        <p:grpSpPr>
          <a:xfrm>
            <a:off x="371189" y="5668710"/>
            <a:ext cx="8478152" cy="260679"/>
            <a:chOff x="371189" y="5668710"/>
            <a:chExt cx="8478152" cy="260679"/>
          </a:xfrm>
        </p:grpSpPr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902DA0FC-6D30-473D-B532-E17D92457784}"/>
                </a:ext>
              </a:extLst>
            </p:cNvPr>
            <p:cNvSpPr/>
            <p:nvPr/>
          </p:nvSpPr>
          <p:spPr>
            <a:xfrm>
              <a:off x="1609817" y="5668710"/>
              <a:ext cx="7239524" cy="2539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050" dirty="0">
                  <a:solidFill>
                    <a:srgbClr val="000000"/>
                  </a:solidFill>
                  <a:latin typeface="Calibri" panose="020F0502020204030204" pitchFamily="34" charset="0"/>
                </a:rPr>
                <a:t> 1.47</a:t>
              </a:r>
              <a:r>
                <a:rPr lang="en-US" sz="1050" dirty="0"/>
                <a:t>        </a:t>
              </a:r>
              <a:r>
                <a:rPr lang="en-US" sz="1050" dirty="0">
                  <a:solidFill>
                    <a:srgbClr val="000000"/>
                  </a:solidFill>
                  <a:latin typeface="Calibri" panose="020F0502020204030204" pitchFamily="34" charset="0"/>
                </a:rPr>
                <a:t>1.87</a:t>
              </a:r>
              <a:r>
                <a:rPr lang="en-US" sz="1050" dirty="0"/>
                <a:t>          </a:t>
              </a:r>
              <a:r>
                <a:rPr lang="en-US" sz="1050" dirty="0">
                  <a:solidFill>
                    <a:srgbClr val="000000"/>
                  </a:solidFill>
                  <a:latin typeface="Calibri" panose="020F0502020204030204" pitchFamily="34" charset="0"/>
                </a:rPr>
                <a:t>2.12</a:t>
              </a:r>
              <a:r>
                <a:rPr lang="en-US" sz="1050" dirty="0"/>
                <a:t>         </a:t>
              </a:r>
              <a:r>
                <a:rPr lang="en-US" sz="1050" dirty="0">
                  <a:solidFill>
                    <a:srgbClr val="000000"/>
                  </a:solidFill>
                  <a:latin typeface="Calibri" panose="020F0502020204030204" pitchFamily="34" charset="0"/>
                </a:rPr>
                <a:t>1.66</a:t>
              </a:r>
              <a:r>
                <a:rPr lang="en-US" sz="1050" dirty="0"/>
                <a:t>           </a:t>
              </a:r>
              <a:r>
                <a:rPr lang="en-US" sz="1050" dirty="0">
                  <a:solidFill>
                    <a:srgbClr val="000000"/>
                  </a:solidFill>
                  <a:latin typeface="Calibri" panose="020F0502020204030204" pitchFamily="34" charset="0"/>
                </a:rPr>
                <a:t>3.93</a:t>
              </a:r>
              <a:r>
                <a:rPr lang="en-US" sz="1050" dirty="0"/>
                <a:t>       </a:t>
              </a:r>
              <a:r>
                <a:rPr lang="en-US" sz="1050" dirty="0">
                  <a:solidFill>
                    <a:srgbClr val="000000"/>
                  </a:solidFill>
                  <a:latin typeface="Calibri" panose="020F0502020204030204" pitchFamily="34" charset="0"/>
                </a:rPr>
                <a:t>0.28</a:t>
              </a:r>
              <a:r>
                <a:rPr lang="en-US" sz="1050" dirty="0"/>
                <a:t>                        </a:t>
              </a:r>
              <a:r>
                <a:rPr lang="en-US" sz="1050" dirty="0">
                  <a:solidFill>
                    <a:srgbClr val="000000"/>
                  </a:solidFill>
                  <a:latin typeface="Calibri" panose="020F0502020204030204" pitchFamily="34" charset="0"/>
                </a:rPr>
                <a:t>5.36</a:t>
              </a:r>
              <a:r>
                <a:rPr lang="en-US" sz="1050" dirty="0"/>
                <a:t>        </a:t>
              </a:r>
              <a:r>
                <a:rPr lang="en-US" sz="1050" dirty="0">
                  <a:solidFill>
                    <a:srgbClr val="000000"/>
                  </a:solidFill>
                  <a:latin typeface="Calibri" panose="020F0502020204030204" pitchFamily="34" charset="0"/>
                </a:rPr>
                <a:t>3.71</a:t>
              </a:r>
              <a:r>
                <a:rPr lang="en-US" sz="1050" dirty="0"/>
                <a:t>         </a:t>
              </a:r>
              <a:r>
                <a:rPr lang="en-US" sz="1050" dirty="0">
                  <a:solidFill>
                    <a:srgbClr val="000000"/>
                  </a:solidFill>
                  <a:latin typeface="Calibri" panose="020F0502020204030204" pitchFamily="34" charset="0"/>
                </a:rPr>
                <a:t>2.66</a:t>
              </a:r>
              <a:r>
                <a:rPr lang="en-US" sz="1050" dirty="0"/>
                <a:t>          </a:t>
              </a:r>
              <a:r>
                <a:rPr lang="en-US" sz="1050" dirty="0">
                  <a:solidFill>
                    <a:srgbClr val="000000"/>
                  </a:solidFill>
                  <a:latin typeface="Calibri" panose="020F0502020204030204" pitchFamily="34" charset="0"/>
                </a:rPr>
                <a:t>1.37</a:t>
              </a:r>
              <a:r>
                <a:rPr lang="en-US" sz="1050" dirty="0"/>
                <a:t>         </a:t>
              </a:r>
              <a:r>
                <a:rPr lang="en-US" sz="1050" dirty="0">
                  <a:solidFill>
                    <a:srgbClr val="000000"/>
                  </a:solidFill>
                  <a:latin typeface="Calibri" panose="020F0502020204030204" pitchFamily="34" charset="0"/>
                </a:rPr>
                <a:t>1.81</a:t>
              </a:r>
              <a:r>
                <a:rPr lang="en-US" sz="1050" dirty="0"/>
                <a:t>        </a:t>
              </a:r>
              <a:r>
                <a:rPr lang="en-US" sz="1050" dirty="0">
                  <a:solidFill>
                    <a:srgbClr val="000000"/>
                  </a:solidFill>
                  <a:latin typeface="Calibri" panose="020F0502020204030204" pitchFamily="34" charset="0"/>
                </a:rPr>
                <a:t>1.16</a:t>
              </a:r>
              <a:r>
                <a:rPr lang="en-US" sz="1050" dirty="0"/>
                <a:t>       </a:t>
              </a: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99968525-0DD9-4571-B2E4-5880C854C151}"/>
                </a:ext>
              </a:extLst>
            </p:cNvPr>
            <p:cNvSpPr txBox="1"/>
            <p:nvPr/>
          </p:nvSpPr>
          <p:spPr>
            <a:xfrm>
              <a:off x="407824" y="5668710"/>
              <a:ext cx="948775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50" dirty="0"/>
                <a:t>SDHB/Actin</a:t>
              </a:r>
            </a:p>
          </p:txBody>
        </p:sp>
        <p:sp>
          <p:nvSpPr>
            <p:cNvPr id="32" name="Frame 31">
              <a:extLst>
                <a:ext uri="{FF2B5EF4-FFF2-40B4-BE49-F238E27FC236}">
                  <a16:creationId xmlns:a16="http://schemas.microsoft.com/office/drawing/2014/main" id="{29BBD44B-A5A6-40DF-B52B-5E90972BF285}"/>
                </a:ext>
              </a:extLst>
            </p:cNvPr>
            <p:cNvSpPr/>
            <p:nvPr/>
          </p:nvSpPr>
          <p:spPr>
            <a:xfrm>
              <a:off x="371189" y="5728198"/>
              <a:ext cx="8158027" cy="201191"/>
            </a:xfrm>
            <a:prstGeom prst="frame">
              <a:avLst>
                <a:gd name="adj1" fmla="val 0"/>
              </a:avLst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714460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Picture 3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64" t="29925" b="43433"/>
          <a:stretch/>
        </p:blipFill>
        <p:spPr>
          <a:xfrm>
            <a:off x="831273" y="2958406"/>
            <a:ext cx="7284803" cy="163523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14441"/>
          </a:xfrm>
        </p:spPr>
        <p:txBody>
          <a:bodyPr>
            <a:noAutofit/>
          </a:bodyPr>
          <a:lstStyle/>
          <a:p>
            <a:r>
              <a:rPr lang="en-US" sz="2400" u="sng" dirty="0"/>
              <a:t>Supplementary figure 2: Blot 2 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55171" y="3594390"/>
            <a:ext cx="46839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/>
              <a:t>20 </a:t>
            </a:r>
            <a:r>
              <a:rPr lang="en-US" sz="800" dirty="0" err="1"/>
              <a:t>kDa</a:t>
            </a:r>
            <a:endParaRPr lang="en-US" sz="800" dirty="0"/>
          </a:p>
        </p:txBody>
      </p:sp>
      <p:sp>
        <p:nvSpPr>
          <p:cNvPr id="14" name="TextBox 13"/>
          <p:cNvSpPr txBox="1"/>
          <p:nvPr/>
        </p:nvSpPr>
        <p:spPr>
          <a:xfrm>
            <a:off x="1055171" y="3809834"/>
            <a:ext cx="46839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/>
              <a:t>15 </a:t>
            </a:r>
            <a:r>
              <a:rPr lang="en-US" sz="800" dirty="0" err="1"/>
              <a:t>kDa</a:t>
            </a:r>
            <a:endParaRPr lang="en-US" sz="800" dirty="0"/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906" r="3043" b="39915"/>
          <a:stretch/>
        </p:blipFill>
        <p:spPr>
          <a:xfrm>
            <a:off x="838200" y="1377102"/>
            <a:ext cx="7271327" cy="1545489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977494" y="2441971"/>
            <a:ext cx="46839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/>
              <a:t>50 </a:t>
            </a:r>
            <a:r>
              <a:rPr lang="en-US" sz="800" dirty="0" err="1"/>
              <a:t>kDa</a:t>
            </a:r>
            <a:endParaRPr lang="en-US" sz="800" dirty="0"/>
          </a:p>
        </p:txBody>
      </p:sp>
      <p:sp>
        <p:nvSpPr>
          <p:cNvPr id="17" name="TextBox 16"/>
          <p:cNvSpPr txBox="1"/>
          <p:nvPr/>
        </p:nvSpPr>
        <p:spPr>
          <a:xfrm>
            <a:off x="977494" y="2190712"/>
            <a:ext cx="46839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/>
              <a:t>75 </a:t>
            </a:r>
            <a:r>
              <a:rPr lang="en-US" sz="800" dirty="0" err="1"/>
              <a:t>kDa</a:t>
            </a:r>
            <a:endParaRPr lang="en-US" sz="800" dirty="0"/>
          </a:p>
        </p:txBody>
      </p:sp>
      <p:sp>
        <p:nvSpPr>
          <p:cNvPr id="18" name="TextBox 17"/>
          <p:cNvSpPr txBox="1"/>
          <p:nvPr/>
        </p:nvSpPr>
        <p:spPr>
          <a:xfrm>
            <a:off x="951846" y="2060880"/>
            <a:ext cx="51969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/>
              <a:t>100 </a:t>
            </a:r>
            <a:r>
              <a:rPr lang="en-US" sz="800" dirty="0" err="1"/>
              <a:t>kDa</a:t>
            </a:r>
            <a:endParaRPr lang="en-US" sz="800" dirty="0"/>
          </a:p>
        </p:txBody>
      </p:sp>
      <p:sp>
        <p:nvSpPr>
          <p:cNvPr id="20" name="TextBox 19"/>
          <p:cNvSpPr txBox="1"/>
          <p:nvPr/>
        </p:nvSpPr>
        <p:spPr>
          <a:xfrm>
            <a:off x="951846" y="1939453"/>
            <a:ext cx="51969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/>
              <a:t>150 </a:t>
            </a:r>
            <a:r>
              <a:rPr lang="en-US" sz="800" dirty="0" err="1"/>
              <a:t>kDa</a:t>
            </a:r>
            <a:endParaRPr lang="en-US" sz="800" dirty="0"/>
          </a:p>
        </p:txBody>
      </p:sp>
      <p:sp>
        <p:nvSpPr>
          <p:cNvPr id="21" name="TextBox 20"/>
          <p:cNvSpPr txBox="1"/>
          <p:nvPr/>
        </p:nvSpPr>
        <p:spPr>
          <a:xfrm>
            <a:off x="1055171" y="3386257"/>
            <a:ext cx="46839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/>
              <a:t>25 </a:t>
            </a:r>
            <a:r>
              <a:rPr lang="en-US" sz="800" dirty="0" err="1"/>
              <a:t>kDa</a:t>
            </a:r>
            <a:endParaRPr lang="en-US" sz="800" dirty="0"/>
          </a:p>
        </p:txBody>
      </p:sp>
      <p:sp>
        <p:nvSpPr>
          <p:cNvPr id="22" name="TextBox 21"/>
          <p:cNvSpPr txBox="1"/>
          <p:nvPr/>
        </p:nvSpPr>
        <p:spPr>
          <a:xfrm>
            <a:off x="1055171" y="3137003"/>
            <a:ext cx="46839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/>
              <a:t>37 </a:t>
            </a:r>
            <a:r>
              <a:rPr lang="en-US" sz="800" dirty="0" err="1"/>
              <a:t>kDa</a:t>
            </a:r>
            <a:endParaRPr lang="en-US" sz="800" dirty="0"/>
          </a:p>
        </p:txBody>
      </p:sp>
      <p:sp>
        <p:nvSpPr>
          <p:cNvPr id="23" name="Right Brace 22">
            <a:extLst>
              <a:ext uri="{FF2B5EF4-FFF2-40B4-BE49-F238E27FC236}">
                <a16:creationId xmlns:a16="http://schemas.microsoft.com/office/drawing/2014/main" id="{C9DB6653-20C2-4A03-AB53-5D0F8FD1C617}"/>
              </a:ext>
            </a:extLst>
          </p:cNvPr>
          <p:cNvSpPr/>
          <p:nvPr/>
        </p:nvSpPr>
        <p:spPr>
          <a:xfrm rot="16200000">
            <a:off x="2655897" y="-104326"/>
            <a:ext cx="223745" cy="2814131"/>
          </a:xfrm>
          <a:prstGeom prst="righ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ight Brace 23">
            <a:extLst>
              <a:ext uri="{FF2B5EF4-FFF2-40B4-BE49-F238E27FC236}">
                <a16:creationId xmlns:a16="http://schemas.microsoft.com/office/drawing/2014/main" id="{C9DB6653-20C2-4A03-AB53-5D0F8FD1C617}"/>
              </a:ext>
            </a:extLst>
          </p:cNvPr>
          <p:cNvSpPr/>
          <p:nvPr/>
        </p:nvSpPr>
        <p:spPr>
          <a:xfrm rot="16200000">
            <a:off x="5100054" y="252408"/>
            <a:ext cx="236983" cy="2087421"/>
          </a:xfrm>
          <a:prstGeom prst="righ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ight Brace 24">
            <a:extLst>
              <a:ext uri="{FF2B5EF4-FFF2-40B4-BE49-F238E27FC236}">
                <a16:creationId xmlns:a16="http://schemas.microsoft.com/office/drawing/2014/main" id="{C9DB6653-20C2-4A03-AB53-5D0F8FD1C617}"/>
              </a:ext>
            </a:extLst>
          </p:cNvPr>
          <p:cNvSpPr/>
          <p:nvPr/>
        </p:nvSpPr>
        <p:spPr>
          <a:xfrm rot="16200000">
            <a:off x="6816952" y="636167"/>
            <a:ext cx="223748" cy="1333141"/>
          </a:xfrm>
          <a:prstGeom prst="righ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290BB992-EFD5-4B6F-9374-F8F4EEEEA40C}"/>
              </a:ext>
            </a:extLst>
          </p:cNvPr>
          <p:cNvSpPr txBox="1"/>
          <p:nvPr/>
        </p:nvSpPr>
        <p:spPr>
          <a:xfrm>
            <a:off x="2045614" y="906737"/>
            <a:ext cx="1281759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" dirty="0"/>
              <a:t>no </a:t>
            </a:r>
            <a:r>
              <a:rPr lang="en-US" sz="1050" dirty="0" err="1"/>
              <a:t>SDHx</a:t>
            </a:r>
            <a:r>
              <a:rPr lang="en-US" sz="1050" dirty="0"/>
              <a:t> PV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B8F98EF6-F5E5-46FF-9EFF-18E187663759}"/>
              </a:ext>
            </a:extLst>
          </p:cNvPr>
          <p:cNvSpPr txBox="1"/>
          <p:nvPr/>
        </p:nvSpPr>
        <p:spPr>
          <a:xfrm>
            <a:off x="4244482" y="906737"/>
            <a:ext cx="2017772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" dirty="0"/>
              <a:t>SDHB PV (all missense variants)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B8F98EF6-F5E5-46FF-9EFF-18E187663759}"/>
              </a:ext>
            </a:extLst>
          </p:cNvPr>
          <p:cNvSpPr txBox="1"/>
          <p:nvPr/>
        </p:nvSpPr>
        <p:spPr>
          <a:xfrm>
            <a:off x="6455872" y="906737"/>
            <a:ext cx="2715288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" dirty="0"/>
              <a:t>SDHC PV (missense, frameshift, missense)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FD70494-E2F8-41D4-B155-82E187CDC727}"/>
              </a:ext>
            </a:extLst>
          </p:cNvPr>
          <p:cNvSpPr txBox="1"/>
          <p:nvPr/>
        </p:nvSpPr>
        <p:spPr>
          <a:xfrm>
            <a:off x="117696" y="2500231"/>
            <a:ext cx="65085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/>
              <a:t>Actin</a:t>
            </a:r>
          </a:p>
          <a:p>
            <a:r>
              <a:rPr lang="en-US" sz="1050" b="1" dirty="0"/>
              <a:t>42 </a:t>
            </a:r>
            <a:r>
              <a:rPr lang="en-US" sz="1050" b="1" dirty="0" err="1"/>
              <a:t>kDa</a:t>
            </a:r>
            <a:endParaRPr lang="en-US" sz="1050" b="1" dirty="0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9E596AE6-46B5-40E2-9363-5E8591A5E9B8}"/>
              </a:ext>
            </a:extLst>
          </p:cNvPr>
          <p:cNvSpPr txBox="1"/>
          <p:nvPr/>
        </p:nvSpPr>
        <p:spPr>
          <a:xfrm>
            <a:off x="117696" y="3259299"/>
            <a:ext cx="65085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/>
              <a:t>SDHB</a:t>
            </a:r>
          </a:p>
          <a:p>
            <a:r>
              <a:rPr lang="en-US" sz="1050" b="1" dirty="0"/>
              <a:t>32 </a:t>
            </a:r>
            <a:r>
              <a:rPr lang="en-US" sz="1050" b="1" dirty="0" err="1"/>
              <a:t>kDa</a:t>
            </a:r>
            <a:endParaRPr lang="en-US" sz="1050" b="1" dirty="0"/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953D7F97-DEAD-40D4-A40F-37500844F8B7}"/>
              </a:ext>
            </a:extLst>
          </p:cNvPr>
          <p:cNvGrpSpPr/>
          <p:nvPr/>
        </p:nvGrpSpPr>
        <p:grpSpPr>
          <a:xfrm>
            <a:off x="234470" y="4620262"/>
            <a:ext cx="8020023" cy="279935"/>
            <a:chOff x="1844458" y="2463765"/>
            <a:chExt cx="7164025" cy="279935"/>
          </a:xfrm>
        </p:grpSpPr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CFDCE92C-A3BD-40D5-B66E-4A387AC1EFE1}"/>
                </a:ext>
              </a:extLst>
            </p:cNvPr>
            <p:cNvSpPr/>
            <p:nvPr/>
          </p:nvSpPr>
          <p:spPr>
            <a:xfrm>
              <a:off x="2912483" y="2463765"/>
              <a:ext cx="6096000" cy="261610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r>
                <a:rPr lang="en-US" sz="1050" dirty="0">
                  <a:solidFill>
                    <a:srgbClr val="000000"/>
                  </a:solidFill>
                  <a:latin typeface="Calibri" panose="020F0502020204030204" pitchFamily="34" charset="0"/>
                </a:rPr>
                <a:t>1.30</a:t>
              </a:r>
              <a:r>
                <a:rPr lang="en-US" sz="1050" dirty="0"/>
                <a:t>         -           </a:t>
              </a:r>
              <a:r>
                <a:rPr lang="en-US" sz="1050" dirty="0">
                  <a:solidFill>
                    <a:srgbClr val="000000"/>
                  </a:solidFill>
                  <a:latin typeface="Calibri" panose="020F0502020204030204" pitchFamily="34" charset="0"/>
                </a:rPr>
                <a:t>3.23</a:t>
              </a:r>
              <a:r>
                <a:rPr lang="en-US" sz="1050" dirty="0"/>
                <a:t>       </a:t>
              </a:r>
              <a:r>
                <a:rPr lang="en-US" sz="1050" dirty="0">
                  <a:solidFill>
                    <a:srgbClr val="000000"/>
                  </a:solidFill>
                  <a:latin typeface="Calibri" panose="020F0502020204030204" pitchFamily="34" charset="0"/>
                </a:rPr>
                <a:t>1.39</a:t>
              </a:r>
              <a:r>
                <a:rPr lang="en-US" sz="1050" dirty="0"/>
                <a:t>       </a:t>
              </a:r>
              <a:r>
                <a:rPr lang="en-US" sz="1050" dirty="0">
                  <a:solidFill>
                    <a:srgbClr val="000000"/>
                  </a:solidFill>
                  <a:latin typeface="Calibri" panose="020F0502020204030204" pitchFamily="34" charset="0"/>
                </a:rPr>
                <a:t>2.52</a:t>
              </a:r>
              <a:r>
                <a:rPr lang="en-US" sz="1050" dirty="0"/>
                <a:t>      </a:t>
              </a:r>
              <a:r>
                <a:rPr lang="en-US" sz="1050" dirty="0">
                  <a:solidFill>
                    <a:srgbClr val="000000"/>
                  </a:solidFill>
                  <a:latin typeface="Calibri" panose="020F0502020204030204" pitchFamily="34" charset="0"/>
                </a:rPr>
                <a:t>2.34</a:t>
              </a:r>
              <a:r>
                <a:rPr lang="en-US" sz="1050" dirty="0"/>
                <a:t>      </a:t>
              </a:r>
              <a:r>
                <a:rPr lang="en-US" sz="1050" dirty="0">
                  <a:solidFill>
                    <a:srgbClr val="000000"/>
                  </a:solidFill>
                  <a:latin typeface="Calibri" panose="020F0502020204030204" pitchFamily="34" charset="0"/>
                </a:rPr>
                <a:t>1.04</a:t>
              </a:r>
              <a:r>
                <a:rPr lang="en-US" sz="1050" dirty="0"/>
                <a:t>                      </a:t>
              </a:r>
              <a:r>
                <a:rPr lang="en-US" sz="1050" dirty="0">
                  <a:solidFill>
                    <a:srgbClr val="000000"/>
                  </a:solidFill>
                  <a:latin typeface="Calibri" panose="020F0502020204030204" pitchFamily="34" charset="0"/>
                </a:rPr>
                <a:t>0.46</a:t>
              </a:r>
              <a:r>
                <a:rPr lang="en-US" sz="1050" dirty="0"/>
                <a:t>                      </a:t>
              </a:r>
              <a:r>
                <a:rPr lang="en-US" sz="1050" dirty="0">
                  <a:solidFill>
                    <a:srgbClr val="000000"/>
                  </a:solidFill>
                  <a:latin typeface="Calibri" panose="020F0502020204030204" pitchFamily="34" charset="0"/>
                </a:rPr>
                <a:t>2.09   </a:t>
              </a:r>
              <a:r>
                <a:rPr lang="en-US" sz="1050" dirty="0"/>
                <a:t>   </a:t>
              </a:r>
              <a:r>
                <a:rPr lang="en-US" sz="1050" dirty="0">
                  <a:solidFill>
                    <a:srgbClr val="000000"/>
                  </a:solidFill>
                  <a:latin typeface="Calibri" panose="020F0502020204030204" pitchFamily="34" charset="0"/>
                </a:rPr>
                <a:t>0.63</a:t>
              </a:r>
              <a:r>
                <a:rPr lang="en-US" sz="1050" dirty="0"/>
                <a:t>       </a:t>
              </a:r>
              <a:r>
                <a:rPr lang="en-US" sz="1050" dirty="0">
                  <a:solidFill>
                    <a:srgbClr val="000000"/>
                  </a:solidFill>
                  <a:latin typeface="Calibri" panose="020F0502020204030204" pitchFamily="34" charset="0"/>
                </a:rPr>
                <a:t>0.33</a:t>
              </a:r>
              <a:r>
                <a:rPr lang="en-US" sz="1050" dirty="0"/>
                <a:t>       </a:t>
              </a:r>
              <a:r>
                <a:rPr lang="en-US" sz="1050" dirty="0">
                  <a:solidFill>
                    <a:srgbClr val="000000"/>
                  </a:solidFill>
                  <a:latin typeface="Calibri" panose="020F0502020204030204" pitchFamily="34" charset="0"/>
                </a:rPr>
                <a:t>2.25</a:t>
              </a:r>
              <a:r>
                <a:rPr lang="en-US" sz="1050" dirty="0"/>
                <a:t> </a:t>
              </a: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D4966F01-D60E-4482-8E14-9CC3AD504057}"/>
                </a:ext>
              </a:extLst>
            </p:cNvPr>
            <p:cNvSpPr txBox="1"/>
            <p:nvPr/>
          </p:nvSpPr>
          <p:spPr>
            <a:xfrm>
              <a:off x="1844458" y="2489784"/>
              <a:ext cx="948775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50" dirty="0"/>
                <a:t>SDHB/Actin</a:t>
              </a:r>
            </a:p>
          </p:txBody>
        </p:sp>
        <p:sp>
          <p:nvSpPr>
            <p:cNvPr id="35" name="Frame 34">
              <a:extLst>
                <a:ext uri="{FF2B5EF4-FFF2-40B4-BE49-F238E27FC236}">
                  <a16:creationId xmlns:a16="http://schemas.microsoft.com/office/drawing/2014/main" id="{E89BD9D8-1260-4487-871A-94FD70E99D5A}"/>
                </a:ext>
              </a:extLst>
            </p:cNvPr>
            <p:cNvSpPr/>
            <p:nvPr/>
          </p:nvSpPr>
          <p:spPr>
            <a:xfrm>
              <a:off x="1858630" y="2490415"/>
              <a:ext cx="6579058" cy="207502"/>
            </a:xfrm>
            <a:prstGeom prst="frame">
              <a:avLst>
                <a:gd name="adj1" fmla="val 0"/>
              </a:avLst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5989358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138</Words>
  <Application>Microsoft Office PowerPoint</Application>
  <PresentationFormat>Widescreen</PresentationFormat>
  <Paragraphs>45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Supplementary figure 1: Blot 1 </vt:lpstr>
      <vt:lpstr>Supplementary figure 2: Blot 2 </vt:lpstr>
    </vt:vector>
  </TitlesOfParts>
  <Company>Universitätsklinik Carl Gustav Carus Dresden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Gebhardt, Marcel</dc:creator>
  <cp:lastModifiedBy>Richter, Susan</cp:lastModifiedBy>
  <cp:revision>53</cp:revision>
  <dcterms:created xsi:type="dcterms:W3CDTF">2024-02-19T12:49:58Z</dcterms:created>
  <dcterms:modified xsi:type="dcterms:W3CDTF">2024-07-10T07:07:41Z</dcterms:modified>
</cp:coreProperties>
</file>